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4"/>
  </p:notesMasterIdLst>
  <p:sldIdLst>
    <p:sldId id="964" r:id="rId5"/>
    <p:sldId id="1132" r:id="rId6"/>
    <p:sldId id="1133" r:id="rId7"/>
    <p:sldId id="1134" r:id="rId8"/>
    <p:sldId id="1135" r:id="rId9"/>
    <p:sldId id="1136" r:id="rId10"/>
    <p:sldId id="1137" r:id="rId11"/>
    <p:sldId id="1100" r:id="rId12"/>
    <p:sldId id="1138" r:id="rId13"/>
    <p:sldId id="1140" r:id="rId14"/>
    <p:sldId id="1139" r:id="rId15"/>
    <p:sldId id="1141" r:id="rId16"/>
    <p:sldId id="1142" r:id="rId17"/>
    <p:sldId id="1143" r:id="rId18"/>
    <p:sldId id="1144" r:id="rId19"/>
    <p:sldId id="1001" r:id="rId20"/>
    <p:sldId id="1159" r:id="rId21"/>
    <p:sldId id="1161" r:id="rId22"/>
    <p:sldId id="1160" r:id="rId2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E79"/>
    <a:srgbClr val="91CE86"/>
    <a:srgbClr val="5FA870"/>
    <a:srgbClr val="9CC55D"/>
    <a:srgbClr val="6A7856"/>
    <a:srgbClr val="766236"/>
    <a:srgbClr val="E25A20"/>
    <a:srgbClr val="226668"/>
    <a:srgbClr val="FFAB0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9A211-2BE4-44E1-B400-13D772A6425C}" v="1" dt="2024-05-08T03:01:39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98" autoAdjust="0"/>
    <p:restoredTop sz="76803" autoAdjust="0"/>
  </p:normalViewPr>
  <p:slideViewPr>
    <p:cSldViewPr snapToGrid="0">
      <p:cViewPr varScale="1">
        <p:scale>
          <a:sx n="163" d="100"/>
          <a:sy n="163" d="100"/>
        </p:scale>
        <p:origin x="54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01BB6-6D0F-4678-8D82-1B34D65FC677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AF0FA-73EC-4616-8FAF-457FDDE1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9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7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64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54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85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9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6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31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4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361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518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99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0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7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4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1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different formats, such as numerical data, graphical data, and textual data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effective processing and analysis, they can provide valuable information to perform a great many significant activities such as decision-making, product design, machine failure detection and others</a:t>
            </a:r>
          </a:p>
          <a:p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Each organization has an enormous number of maintenance reports/logs or maintenance work orders that contains maintenance time, equipment or machine, maintenance process, etc., which can help technicians finish a variety of tasks</a:t>
            </a:r>
          </a:p>
          <a:p>
            <a:endParaRPr lang="en-HK" i="0" dirty="0"/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considerable quantity of textual information provides new opportunities to explore industrial maintenance approaches</a:t>
            </a:r>
          </a:p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2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07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264B-9E27-F138-86C4-C816B56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7701E-7D5B-04D8-AE0D-403360C2B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E36AB-49C3-89BF-CEA3-B2859E71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9507-4636-2DA6-3300-20BA07CD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F0FA-73EC-4616-8FAF-457FDDE195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07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968" y="461317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755826"/>
            <a:ext cx="10363200" cy="65589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58F18-958F-42E7-AE53-EA1E467CB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21010-42E4-4A0E-975D-B232B86CF5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8" y="301139"/>
            <a:ext cx="4289899" cy="8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964E4C-737F-40FA-97CA-1294B7F378A2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3886003" y="-1247970"/>
            <a:ext cx="4419996" cy="105156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18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3E4B01-0C26-4E1A-AE63-B9C958414A95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1916906" y="-713582"/>
            <a:ext cx="5157787" cy="731520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47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416118"/>
            <a:ext cx="9521148" cy="645163"/>
          </a:xfrm>
          <a:prstGeom prst="rect">
            <a:avLst/>
          </a:prstGeom>
          <a:solidFill>
            <a:srgbClr val="91CE86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dg Vesta" panose="02000503060000020004" pitchFamily="50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95951" y="335077"/>
            <a:ext cx="9521148" cy="726833"/>
          </a:xfrm>
          <a:prstGeom prst="rect">
            <a:avLst/>
          </a:prstGeom>
          <a:solidFill>
            <a:srgbClr val="91CE8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dg Vesta" panose="0200050306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520861"/>
            <a:ext cx="8950449" cy="443696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00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5881" y="6424018"/>
            <a:ext cx="568509" cy="365125"/>
          </a:xfrm>
        </p:spPr>
        <p:txBody>
          <a:bodyPr/>
          <a:lstStyle>
            <a:lvl1pPr algn="ctr">
              <a:defRPr sz="105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‹#›</a:t>
            </a:fld>
            <a:r>
              <a:rPr lang="en-US" dirty="0"/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FCDD8-1AF5-4199-A5BC-29C3C4EB2D29}"/>
              </a:ext>
            </a:extLst>
          </p:cNvPr>
          <p:cNvSpPr/>
          <p:nvPr userDrawn="1"/>
        </p:nvSpPr>
        <p:spPr>
          <a:xfrm>
            <a:off x="-2" y="6370470"/>
            <a:ext cx="12192001" cy="493939"/>
          </a:xfrm>
          <a:prstGeom prst="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21F2-257B-8E6B-988E-D622C229D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2"/>
          <a:stretch/>
        </p:blipFill>
        <p:spPr>
          <a:xfrm>
            <a:off x="594126" y="6433931"/>
            <a:ext cx="1108316" cy="32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87F1B-E20F-DEED-D0F0-88758A415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3691"/>
          <a:stretch/>
        </p:blipFill>
        <p:spPr>
          <a:xfrm>
            <a:off x="183931" y="6400067"/>
            <a:ext cx="382188" cy="433470"/>
          </a:xfrm>
          <a:prstGeom prst="rect">
            <a:avLst/>
          </a:prstGeom>
        </p:spPr>
      </p:pic>
      <p:pic>
        <p:nvPicPr>
          <p:cNvPr id="12" name="Picture 2" descr="Department of Civil Engineering, HKU">
            <a:extLst>
              <a:ext uri="{FF2B5EF4-FFF2-40B4-BE49-F238E27FC236}">
                <a16:creationId xmlns:a16="http://schemas.microsoft.com/office/drawing/2014/main" id="{4CAF2E0E-AF7D-4534-A90A-BD0A67EC83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69" y="6373609"/>
            <a:ext cx="568510" cy="4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9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6996"/>
            <a:ext cx="10515600" cy="132556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D4C4B1-C13D-4A03-B99F-B6E5AAA0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3389" y="6444393"/>
            <a:ext cx="2743200" cy="365125"/>
          </a:xfrm>
        </p:spPr>
        <p:txBody>
          <a:bodyPr/>
          <a:lstStyle>
            <a:lvl1pPr algn="ctr">
              <a:defRPr sz="105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‹#›</a:t>
            </a:fld>
            <a:r>
              <a:rPr lang="en-US" dirty="0"/>
              <a:t>-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875BF7-A84B-4C0F-8CDC-A18A20C3D69C}"/>
              </a:ext>
            </a:extLst>
          </p:cNvPr>
          <p:cNvSpPr/>
          <p:nvPr userDrawn="1"/>
        </p:nvSpPr>
        <p:spPr>
          <a:xfrm>
            <a:off x="0" y="6364458"/>
            <a:ext cx="12192001" cy="493939"/>
          </a:xfrm>
          <a:prstGeom prst="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building, colonnade&#10;&#10;Description automatically generated">
            <a:extLst>
              <a:ext uri="{FF2B5EF4-FFF2-40B4-BE49-F238E27FC236}">
                <a16:creationId xmlns:a16="http://schemas.microsoft.com/office/drawing/2014/main" id="{1EEF70E2-9B61-7599-C7CE-5F5659338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5155C-2485-7627-00F6-0C0E09F25F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257599"/>
            <a:ext cx="3108878" cy="5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6D784B-6ED1-4E21-A152-16E1D3A85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360"/>
            <a:ext cx="5105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5C4CDA-6F0A-4D5D-BD52-86D8F0BB06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2200" y="1834360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75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1C6396-2F77-4CAF-9D05-1F863476BF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571750"/>
            <a:ext cx="5157787" cy="36139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134736-634F-4194-86DA-9ED7CBCB45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2" y="2585640"/>
            <a:ext cx="5181598" cy="36139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67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8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7BAF45-ACA0-4863-986E-42FDDCCE22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5875" y="990600"/>
            <a:ext cx="6256337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FF0000"/>
              </a:buClr>
              <a:buFont typeface="Wingdings 2" panose="05020102010507070707" pitchFamily="18" charset="2"/>
              <a:buChar char=""/>
              <a:defRPr sz="1800">
                <a:solidFill>
                  <a:schemeClr val="tx1"/>
                </a:solidFill>
              </a:defRPr>
            </a:lvl1pPr>
            <a:lvl2pPr marL="463550" indent="-285750">
              <a:buClr>
                <a:srgbClr val="92D050"/>
              </a:buClr>
              <a:buFont typeface="Wingdings 2" panose="05020102010507070707" pitchFamily="18" charset="2"/>
              <a:buChar char="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-285750">
              <a:buClr>
                <a:srgbClr val="FFC000"/>
              </a:buClr>
              <a:buFont typeface="Wingdings 2" panose="05020102010507070707" pitchFamily="18" charset="2"/>
              <a:buChar char="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44575" indent="-285750">
              <a:buClr>
                <a:srgbClr val="7030A0"/>
              </a:buClr>
              <a:buFont typeface="Wingdings 2" panose="05020102010507070707" pitchFamily="18" charset="2"/>
              <a:buChar char="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403350" indent="-285750">
              <a:buClr>
                <a:schemeClr val="tx1"/>
              </a:buClr>
              <a:buFont typeface="Wingdings 2" panose="05020102010507070707" pitchFamily="18" charset="2"/>
              <a:buChar char=""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0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5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66901-C02D-458B-B5A3-E7A112F2E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0" r:id="rId3"/>
    <p:sldLayoutId id="2147483687" r:id="rId4"/>
    <p:sldLayoutId id="2147483688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Wingdings" panose="05000000000000000000" pitchFamily="2" charset="2"/>
        <a:buNone/>
        <a:tabLst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obi.com/documentation/current/refman/py_python_api_overview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I3LAB/CIVIL-6059-Mini-projects-Resources" TargetMode="External"/><Relationship Id="rId4" Type="http://schemas.openxmlformats.org/officeDocument/2006/relationships/hyperlink" Target="https://ibmdecisionoptimization.github.io/tutorials/html/Linear_Programming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1. Production Scheduling in Hybrid Flow Shop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</a:t>
            </a:fld>
            <a:r>
              <a:rPr lang="en-US" dirty="0"/>
              <a:t>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8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The Importance of Production Scheduling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reduce bottlenecks and downtime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maintain stock levels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record and maintain working hours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optimize workstations and equipment usage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allocate resources efficiently and optimally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increase the quality of products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help keep customer orders fulfilled on time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……..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1026" name="Picture 2" descr="Production scheduling definition with an abstract calendar and scheduling illustration.">
            <a:extLst>
              <a:ext uri="{FF2B5EF4-FFF2-40B4-BE49-F238E27FC236}">
                <a16:creationId xmlns:a16="http://schemas.microsoft.com/office/drawing/2014/main" id="{E6FF0B5A-6EB2-4B06-95EF-F6AD80839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r="5661"/>
          <a:stretch/>
        </p:blipFill>
        <p:spPr bwMode="auto">
          <a:xfrm>
            <a:off x="4853353" y="1697868"/>
            <a:ext cx="7240954" cy="394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D83AA-D199-4D61-9058-4BAB883CCF6E}"/>
              </a:ext>
            </a:extLst>
          </p:cNvPr>
          <p:cNvSpPr txBox="1"/>
          <p:nvPr/>
        </p:nvSpPr>
        <p:spPr>
          <a:xfrm>
            <a:off x="6804268" y="5809683"/>
            <a:ext cx="44741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100" dirty="0">
                <a:solidFill>
                  <a:srgbClr val="FF0000"/>
                </a:solidFill>
                <a:latin typeface="Gill Sans MT" panose="020B0502020104020203" pitchFamily="34" charset="0"/>
              </a:rPr>
              <a:t>Source from: https://www.smartsheet.com/content/production-scheduling</a:t>
            </a:r>
          </a:p>
        </p:txBody>
      </p:sp>
    </p:spTree>
    <p:extLst>
      <p:ext uri="{BB962C8B-B14F-4D97-AF65-F5344CB8AC3E}">
        <p14:creationId xmlns:p14="http://schemas.microsoft.com/office/powerpoint/2010/main" val="284790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en-HK" dirty="0"/>
              <a:t>Model Formulations and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Complexity of the four solution representations methods</a:t>
            </a:r>
          </a:p>
          <a:p>
            <a:pPr lvl="1">
              <a:lnSpc>
                <a:spcPct val="150000"/>
              </a:lnSpc>
            </a:pPr>
            <a:endParaRPr lang="en-US" altLang="zh-CN" b="1" dirty="0">
              <a:solidFill>
                <a:schemeClr val="tx1"/>
              </a:solidFill>
            </a:endParaRP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10</a:t>
            </a:fld>
            <a:r>
              <a:rPr lang="en-US" dirty="0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424C9-EBE9-433F-B555-6454252DC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1" r="9185"/>
          <a:stretch/>
        </p:blipFill>
        <p:spPr>
          <a:xfrm>
            <a:off x="1479883" y="1917411"/>
            <a:ext cx="3992981" cy="1055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35D7-E953-420C-891A-959D9E5F98E1}"/>
              </a:ext>
            </a:extLst>
          </p:cNvPr>
          <p:cNvSpPr txBox="1"/>
          <p:nvPr/>
        </p:nvSpPr>
        <p:spPr>
          <a:xfrm>
            <a:off x="3301667" y="2936176"/>
            <a:ext cx="508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P1</a:t>
            </a:r>
            <a:endParaRPr lang="en-HK" sz="2000" dirty="0">
              <a:latin typeface="Gill Sans MT" panose="020B05020201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1C164-0C7A-4D43-86D6-AA224A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945" y="1805989"/>
            <a:ext cx="3217470" cy="1055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D1506B-741D-4AD1-91BD-03457AF8CA84}"/>
              </a:ext>
            </a:extLst>
          </p:cNvPr>
          <p:cNvSpPr txBox="1"/>
          <p:nvPr/>
        </p:nvSpPr>
        <p:spPr>
          <a:xfrm>
            <a:off x="7935320" y="3049740"/>
            <a:ext cx="508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P2</a:t>
            </a:r>
            <a:endParaRPr lang="en-HK" sz="2000" dirty="0">
              <a:latin typeface="Gill Sans MT" panose="020B05020201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DFDE15-B83E-4EA3-886D-B7B5403AC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58" y="3268108"/>
            <a:ext cx="3195137" cy="1311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B3DAB1-ABF1-4327-AF0C-162165C7F876}"/>
              </a:ext>
            </a:extLst>
          </p:cNvPr>
          <p:cNvSpPr txBox="1"/>
          <p:nvPr/>
        </p:nvSpPr>
        <p:spPr>
          <a:xfrm>
            <a:off x="3289759" y="4513906"/>
            <a:ext cx="508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P3</a:t>
            </a:r>
            <a:endParaRPr lang="en-HK" sz="2000" dirty="0">
              <a:latin typeface="Gill Sans MT" panose="020B05020201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FC4575-85E8-490F-9268-D783D2A88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474" y="3467824"/>
            <a:ext cx="2061717" cy="9558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10D42E-F46C-4704-A10C-52033F37D0C1}"/>
              </a:ext>
            </a:extLst>
          </p:cNvPr>
          <p:cNvSpPr txBox="1"/>
          <p:nvPr/>
        </p:nvSpPr>
        <p:spPr>
          <a:xfrm>
            <a:off x="8125165" y="4361977"/>
            <a:ext cx="508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P4</a:t>
            </a:r>
            <a:endParaRPr lang="en-HK" sz="2000" dirty="0">
              <a:latin typeface="Gill Sans MT" panose="020B05020201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A0BB3-7936-4F38-B1DF-062A47F8B9DF}"/>
              </a:ext>
            </a:extLst>
          </p:cNvPr>
          <p:cNvSpPr txBox="1"/>
          <p:nvPr/>
        </p:nvSpPr>
        <p:spPr>
          <a:xfrm>
            <a:off x="2161931" y="6407346"/>
            <a:ext cx="79394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Fernandez-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Viagas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V., Perez-Gonzalez, P., &amp;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Framinan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J. M. (2019). Efficiency of the solution representations for the hybrid flow shop scheduling problem with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makespan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objective. Computers &amp; Operations Research, 109, 77-88.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3797F-5B4F-4908-9A39-4286AB31A331}"/>
              </a:ext>
            </a:extLst>
          </p:cNvPr>
          <p:cNvSpPr txBox="1"/>
          <p:nvPr/>
        </p:nvSpPr>
        <p:spPr>
          <a:xfrm>
            <a:off x="3649325" y="5229726"/>
            <a:ext cx="4893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b="1" dirty="0">
                <a:latin typeface="Gill Sans MT" panose="020B0502020104020203" pitchFamily="34" charset="0"/>
              </a:rPr>
              <a:t> </a:t>
            </a:r>
            <a:r>
              <a:rPr lang="en-HK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Completeness</a:t>
            </a:r>
            <a:r>
              <a:rPr lang="en-HK" sz="2400" b="1" dirty="0">
                <a:latin typeface="Gill Sans MT" panose="020B0502020104020203" pitchFamily="34" charset="0"/>
              </a:rPr>
              <a:t> or </a:t>
            </a:r>
            <a:r>
              <a:rPr lang="en-HK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Efficiency ?</a:t>
            </a:r>
            <a:r>
              <a:rPr lang="en-HK" sz="2400" b="1" dirty="0"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519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en-HK" dirty="0"/>
              <a:t>Model Formulations and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Complexity of the four solution representations methods</a:t>
            </a:r>
          </a:p>
          <a:p>
            <a:pPr lvl="1">
              <a:lnSpc>
                <a:spcPct val="150000"/>
              </a:lnSpc>
            </a:pPr>
            <a:endParaRPr lang="en-US" altLang="zh-CN" b="1" dirty="0">
              <a:solidFill>
                <a:schemeClr val="tx1"/>
              </a:solidFill>
            </a:endParaRP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11</a:t>
            </a:fld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A0BB3-7936-4F38-B1DF-062A47F8B9DF}"/>
              </a:ext>
            </a:extLst>
          </p:cNvPr>
          <p:cNvSpPr txBox="1"/>
          <p:nvPr/>
        </p:nvSpPr>
        <p:spPr>
          <a:xfrm>
            <a:off x="2161931" y="6407346"/>
            <a:ext cx="79394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Fernandez-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Viagas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V., Perez-Gonzalez, P., &amp;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Framinan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J. M. (2019). Efficiency of the solution representations for the hybrid flow shop scheduling problem with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makespan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objective. Computers &amp; Operations Research, 109, 77-88.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515EFA-0E40-47F0-AF88-CC3BF5A8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23" y="1672390"/>
            <a:ext cx="8977062" cy="44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8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en-HK" dirty="0"/>
              <a:t>Model Formulations and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Solutions</a:t>
            </a:r>
          </a:p>
          <a:p>
            <a:pPr lvl="1">
              <a:lnSpc>
                <a:spcPct val="150000"/>
              </a:lnSpc>
            </a:pPr>
            <a:endParaRPr lang="en-US" altLang="zh-CN" b="1" dirty="0">
              <a:solidFill>
                <a:schemeClr val="tx1"/>
              </a:solidFill>
            </a:endParaRP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12</a:t>
            </a:fld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A0BB3-7936-4F38-B1DF-062A47F8B9DF}"/>
              </a:ext>
            </a:extLst>
          </p:cNvPr>
          <p:cNvSpPr txBox="1"/>
          <p:nvPr/>
        </p:nvSpPr>
        <p:spPr>
          <a:xfrm>
            <a:off x="2161931" y="6407346"/>
            <a:ext cx="79394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Fernandez-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Viagas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V., Perez-Gonzalez, P., &amp;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Framinan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J. M. (2019). Efficiency of the solution representations for the hybrid flow shop scheduling problem with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makespan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objective. Computers &amp; Operations Research, 109, 77-88.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135F5-686A-4293-B6CC-D777A008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21" y="1346132"/>
            <a:ext cx="8426116" cy="339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2CDEF-6899-4E80-882A-4565750D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0" y="4879138"/>
            <a:ext cx="9406928" cy="1343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6DB13-C0E6-43FC-9852-93B35A35C476}"/>
              </a:ext>
            </a:extLst>
          </p:cNvPr>
          <p:cNvSpPr txBox="1"/>
          <p:nvPr/>
        </p:nvSpPr>
        <p:spPr>
          <a:xfrm>
            <a:off x="192742" y="1837386"/>
            <a:ext cx="3256311" cy="11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Exact for </a:t>
            </a:r>
            <a:r>
              <a:rPr lang="en-HK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small-scale</a:t>
            </a:r>
            <a:r>
              <a:rPr lang="en-HK" sz="1400" dirty="0">
                <a:latin typeface="Gill Sans MT" panose="020B0502020104020203" pitchFamily="34" charset="0"/>
              </a:rPr>
              <a:t> problems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Metaheuristics for </a:t>
            </a:r>
            <a:r>
              <a:rPr lang="en-HK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general</a:t>
            </a:r>
            <a:r>
              <a:rPr lang="en-HK" sz="1400" dirty="0">
                <a:latin typeface="Gill Sans MT" panose="020B0502020104020203" pitchFamily="34" charset="0"/>
              </a:rPr>
              <a:t> problems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endParaRPr lang="en-HK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HK" altLang="zh-CN" dirty="0"/>
              <a:t>Reinforcement Learning for HFS Production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Reinforcement Learning 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13</a:t>
            </a:fld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6DB13-C0E6-43FC-9852-93B35A35C476}"/>
              </a:ext>
            </a:extLst>
          </p:cNvPr>
          <p:cNvSpPr txBox="1"/>
          <p:nvPr/>
        </p:nvSpPr>
        <p:spPr>
          <a:xfrm>
            <a:off x="224824" y="1628274"/>
            <a:ext cx="5827059" cy="49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US" sz="1400" dirty="0">
                <a:latin typeface="Gill Sans MT" panose="020B0502020104020203" pitchFamily="34" charset="0"/>
              </a:rPr>
              <a:t>Reinforcement Learning (RL) is a branch of machine learning focused on making decisions to </a:t>
            </a:r>
            <a:r>
              <a:rPr lang="en-US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maximize cumulative rewards</a:t>
            </a:r>
            <a:endParaRPr lang="en-US" sz="1400" dirty="0">
              <a:latin typeface="Gill Sans MT" panose="020B0502020104020203" pitchFamily="34" charset="0"/>
            </a:endParaRP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US" sz="1400" dirty="0">
                <a:latin typeface="Gill Sans MT" panose="020B0502020104020203" pitchFamily="34" charset="0"/>
              </a:rPr>
              <a:t>RL has been used for production scheduling as the potential for </a:t>
            </a:r>
            <a:r>
              <a:rPr lang="en-US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dynamic scheduling decision making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US" sz="1400" dirty="0">
                <a:latin typeface="Gill Sans MT" panose="020B0502020104020203" pitchFamily="34" charset="0"/>
              </a:rPr>
              <a:t>RL’s component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kumimoji="0" lang="en-HK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等线" panose="02010600030101010101" pitchFamily="2" charset="-122"/>
                <a:cs typeface="+mn-cs"/>
              </a:rPr>
              <a:t>Action space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State space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Reward function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Transition function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US" sz="1400" dirty="0">
                <a:latin typeface="Gill Sans MT" panose="020B0502020104020203" pitchFamily="34" charset="0"/>
              </a:rPr>
              <a:t>Classification for RL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kumimoji="0" lang="en-HK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等线" panose="02010600030101010101" pitchFamily="2" charset="-122"/>
                <a:cs typeface="+mn-cs"/>
              </a:rPr>
              <a:t>Single agent RL (e.g., DQN, DDQN, PPO)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Multi-agent RL (e.g., QMIX, VDN, MAPPO, or HAPPO)</a:t>
            </a:r>
          </a:p>
          <a:p>
            <a:pPr marL="400050" marR="0" lvl="2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tabLst/>
              <a:defRPr/>
            </a:pPr>
            <a:endParaRPr lang="en-HK" sz="1200" dirty="0">
              <a:solidFill>
                <a:prstClr val="black"/>
              </a:solidFill>
              <a:latin typeface="Gill Sans MT" panose="020B0502020104020203" pitchFamily="34" charset="0"/>
              <a:ea typeface="等线" panose="02010600030101010101" pitchFamily="2" charset="-122"/>
            </a:endParaRP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endParaRPr lang="en-HK" sz="1200" dirty="0">
              <a:solidFill>
                <a:prstClr val="black"/>
              </a:solidFill>
              <a:latin typeface="Gill Sans MT" panose="020B0502020104020203" pitchFamily="34" charset="0"/>
              <a:ea typeface="等线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E0D0AF-DCE5-405B-BB3A-F3A1B224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17" y="2736246"/>
            <a:ext cx="6274433" cy="36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HK" altLang="zh-CN" dirty="0"/>
              <a:t>Reinforcement Learning for HFS Production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Some cases 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14</a:t>
            </a:fld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3B30E-A194-438A-8835-66D36FEA04DE}"/>
              </a:ext>
            </a:extLst>
          </p:cNvPr>
          <p:cNvSpPr txBox="1"/>
          <p:nvPr/>
        </p:nvSpPr>
        <p:spPr>
          <a:xfrm>
            <a:off x="2110540" y="6391136"/>
            <a:ext cx="81884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Zhang, Y., Zhu, H., Tang, D., Zhou, T., &amp;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Gui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Y. (2022). Dynamic job shop scheduling based on deep reinforcement learning for multi-agent manufacturing systems. Robotics and Computer-Integrated Manufacturing, 78, 102412.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894833-07AE-4EB6-8735-B9B3AB62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53" y="1069543"/>
            <a:ext cx="7724587" cy="5142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8288FA-5B01-4082-A528-395A115337DD}"/>
              </a:ext>
            </a:extLst>
          </p:cNvPr>
          <p:cNvSpPr txBox="1"/>
          <p:nvPr/>
        </p:nvSpPr>
        <p:spPr>
          <a:xfrm>
            <a:off x="221214" y="1737123"/>
            <a:ext cx="3256311" cy="318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Single RL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Data-drive solution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Pros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Real-time scheduling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Self-learning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Cons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srgbClr val="FF0000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Dimension curse </a:t>
            </a: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of the action and state space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srgbClr val="FF0000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Output mask</a:t>
            </a:r>
          </a:p>
        </p:txBody>
      </p:sp>
    </p:spTree>
    <p:extLst>
      <p:ext uri="{BB962C8B-B14F-4D97-AF65-F5344CB8AC3E}">
        <p14:creationId xmlns:p14="http://schemas.microsoft.com/office/powerpoint/2010/main" val="418830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HK" altLang="zh-CN" dirty="0"/>
              <a:t>Reinforcement Learning for HFS Production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Some cases 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15</a:t>
            </a:fld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3B30E-A194-438A-8835-66D36FEA04DE}"/>
              </a:ext>
            </a:extLst>
          </p:cNvPr>
          <p:cNvSpPr txBox="1"/>
          <p:nvPr/>
        </p:nvSpPr>
        <p:spPr>
          <a:xfrm>
            <a:off x="1801729" y="6391136"/>
            <a:ext cx="8806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Wang, X., Zhang, L., Lin, T., Zhao, C., Wang, K., &amp; Chen, Z. (2022). Solving job scheduling problems in a resource preemption environment with multi-agent reinforcement learning. Robotics and Computer-Integrated Manufacturing, 77, 102324.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288FA-5B01-4082-A528-395A115337DD}"/>
              </a:ext>
            </a:extLst>
          </p:cNvPr>
          <p:cNvSpPr txBox="1"/>
          <p:nvPr/>
        </p:nvSpPr>
        <p:spPr>
          <a:xfrm>
            <a:off x="233246" y="1716352"/>
            <a:ext cx="4258544" cy="352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Multi-agent RL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Agents can be machines or jobs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Pros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Reduce the impact of dimensional curse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Large-scale problems</a:t>
            </a:r>
          </a:p>
          <a:p>
            <a:pPr marL="685800" marR="0" lvl="2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/>
            </a:pPr>
            <a:r>
              <a:rPr lang="en-HK" sz="1200" dirty="0">
                <a:solidFill>
                  <a:srgbClr val="FF0000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Multi-functional</a:t>
            </a:r>
          </a:p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sz="1400" dirty="0">
                <a:latin typeface="Gill Sans MT" panose="020B0502020104020203" pitchFamily="34" charset="0"/>
              </a:rPr>
              <a:t>Cons</a:t>
            </a:r>
          </a:p>
          <a:p>
            <a:pPr marL="685800" lvl="2" indent="-285750" defTabSz="9144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 2" panose="05020102010507070707" pitchFamily="18" charset="2"/>
              <a:buChar char=""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Additional functional modules to learn inter-agent cooperation</a:t>
            </a:r>
          </a:p>
          <a:p>
            <a:pPr marL="685800" lvl="2" indent="-285750" defTabSz="9144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 2" panose="05020102010507070707" pitchFamily="18" charset="2"/>
              <a:buChar char=""/>
              <a:defRPr/>
            </a:pPr>
            <a:r>
              <a:rPr lang="en-US" sz="1200" dirty="0">
                <a:solidFill>
                  <a:srgbClr val="FF0000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Poor mobility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  <a:ea typeface="等线" panose="02010600030101010101" pitchFamily="2" charset="-122"/>
              </a:rPr>
              <a:t>, compatible from top to bottom</a:t>
            </a:r>
            <a:endParaRPr lang="en-HK" sz="1200" dirty="0">
              <a:solidFill>
                <a:prstClr val="black"/>
              </a:solidFill>
              <a:latin typeface="Gill Sans MT" panose="020B0502020104020203" pitchFamily="34" charset="0"/>
              <a:ea typeface="等线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AB02-C134-4047-BCB0-FDF9B306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36" y="1427934"/>
            <a:ext cx="6513096" cy="4226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4BBFD-FDD2-4E8B-9D74-59DF11AC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429" y="1427934"/>
            <a:ext cx="7820326" cy="41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539911"/>
            <a:ext cx="9172573" cy="443696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en-HK" altLang="zh-CN" dirty="0"/>
              <a:t>Project 2 – Case Study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3FB0B9-8825-41A9-AE06-460A08E9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-</a:t>
            </a:r>
            <a:fld id="{44566901-C02D-458B-B5A3-E7A112F2E7D3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-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D87EA0-5D47-DB09-7783-B13E03199A4C}"/>
              </a:ext>
            </a:extLst>
          </p:cNvPr>
          <p:cNvSpPr txBox="1">
            <a:spLocks/>
          </p:cNvSpPr>
          <p:nvPr/>
        </p:nvSpPr>
        <p:spPr>
          <a:xfrm>
            <a:off x="192632" y="1210374"/>
            <a:ext cx="11999368" cy="52136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"/>
              <a:tabLst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635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Tx/>
              <a:buFont typeface="Wingdings 2" panose="05020102010507070707" pitchFamily="18" charset="2"/>
              <a:buChar char="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68580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2" panose="05020102010507070707" pitchFamily="18" charset="2"/>
              <a:buChar char="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044575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Tx/>
              <a:buFont typeface="Wingdings 2" panose="05020102010507070707" pitchFamily="18" charset="2"/>
              <a:buChar char="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4033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Wingdings 2" panose="05020102010507070707" pitchFamily="18" charset="2"/>
              <a:buChar char=""/>
              <a:tabLst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1000"/>
              </a:spcBef>
              <a:buClr>
                <a:srgbClr val="FF0000"/>
              </a:buClr>
              <a:buFont typeface="Wingdings 2" panose="05020102010507070707" pitchFamily="18" charset="2"/>
              <a:buChar char="õ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Hybrid flow shop scheduling in a precast production system   </a:t>
            </a:r>
          </a:p>
          <a:p>
            <a:pPr marL="749300" lvl="1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Aim: Develop production schedules for hybrid flow shops in precast concrete manufacturing by leveraging state-of-the-art algorithms </a:t>
            </a:r>
          </a:p>
          <a:p>
            <a:pPr marL="749300" lvl="1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Objectives:</a:t>
            </a: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Master the modeling techniques for the precast hybrid flow shop</a:t>
            </a:r>
            <a:r>
              <a:rPr lang="en-US" dirty="0"/>
              <a:t> </a:t>
            </a:r>
            <a:r>
              <a:rPr lang="en-US" b="1" dirty="0"/>
              <a:t>(Problem description)</a:t>
            </a: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Attain expertise in utilizing at least one major optimization solver, e.g.,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Gurobi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or CPLEX </a:t>
            </a: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(Benchmarks)</a:t>
            </a: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/>
              <a:t>Design and implement a novel meta-heuristic or reinforcement learning algorithm to enhance solution efficiency </a:t>
            </a: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(Methodology)</a:t>
            </a:r>
          </a:p>
          <a:p>
            <a:pPr marL="749300" lvl="1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Deliverables: A project report</a:t>
            </a:r>
          </a:p>
          <a:p>
            <a:pPr marL="749300" lvl="1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Requirements: Introduction, literature review, methodology, and experiments with detailed analysis</a:t>
            </a:r>
          </a:p>
          <a:p>
            <a:pPr marL="749300" lvl="1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Resources:</a:t>
            </a: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paradigm of problem description</a:t>
            </a: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Commercial solver usage documentation and tutorials:</a:t>
            </a:r>
          </a:p>
          <a:p>
            <a:pPr marL="1330325" lvl="3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hlinkClick r:id="rId3"/>
              </a:rPr>
              <a:t>https://www.gurobi.com/documentation/current/refman/py_python_api_overview.html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330325" lvl="3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hlinkClick r:id="rId4"/>
              </a:rPr>
              <a:t>https://ibmdecisionoptimization.github.io/tutorials/html/Linear_Programming.html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71550" lvl="2">
              <a:lnSpc>
                <a:spcPct val="150000"/>
              </a:lnSpc>
              <a:buFont typeface="Wingdings 2" panose="05020102010507070707" pitchFamily="18" charset="2"/>
              <a:buChar char="ô"/>
            </a:pPr>
            <a:r>
              <a:rPr lang="en-US" dirty="0"/>
              <a:t>Basic code for meta-heuristic and RL algorithms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hlinkClick r:id="rId5"/>
              </a:rPr>
              <a:t>https://github.com/CI3LAB/CIVIL-6059-Mini-projects-Resources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8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HK" altLang="zh-CN" dirty="0"/>
              <a:t>5. Case Study –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Validation – Another algorithm that can deal with the larger problem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17</a:t>
            </a:fld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6DB13-C0E6-43FC-9852-93B35A35C476}"/>
              </a:ext>
            </a:extLst>
          </p:cNvPr>
          <p:cNvSpPr txBox="1"/>
          <p:nvPr/>
        </p:nvSpPr>
        <p:spPr>
          <a:xfrm>
            <a:off x="224824" y="1628274"/>
            <a:ext cx="5827059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altLang="zh-CN" sz="1400" b="1" dirty="0">
                <a:latin typeface="Gill Sans MT" panose="020B0502020104020203" pitchFamily="34" charset="0"/>
              </a:rPr>
              <a:t>Gantt chart – the final schedule</a:t>
            </a:r>
            <a:endParaRPr lang="en-US" sz="1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5167E-E347-45F6-9981-CBC7CE6C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7" y="2005750"/>
            <a:ext cx="8281737" cy="4101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84CBCE-7788-41A0-9507-7066EB3E7D8A}"/>
              </a:ext>
            </a:extLst>
          </p:cNvPr>
          <p:cNvSpPr txBox="1"/>
          <p:nvPr/>
        </p:nvSpPr>
        <p:spPr>
          <a:xfrm>
            <a:off x="8538724" y="3509849"/>
            <a:ext cx="290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Gill Sans MT" panose="020B0502020104020203" pitchFamily="34" charset="0"/>
              </a:rPr>
              <a:t>Small-scale problem</a:t>
            </a:r>
          </a:p>
        </p:txBody>
      </p:sp>
    </p:spTree>
    <p:extLst>
      <p:ext uri="{BB962C8B-B14F-4D97-AF65-F5344CB8AC3E}">
        <p14:creationId xmlns:p14="http://schemas.microsoft.com/office/powerpoint/2010/main" val="40269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HK" altLang="zh-CN" dirty="0"/>
              <a:t>5. Case Study –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Validation – Another algorithm that can deal with the larger problem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18</a:t>
            </a:fld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6DB13-C0E6-43FC-9852-93B35A35C476}"/>
              </a:ext>
            </a:extLst>
          </p:cNvPr>
          <p:cNvSpPr txBox="1"/>
          <p:nvPr/>
        </p:nvSpPr>
        <p:spPr>
          <a:xfrm>
            <a:off x="224824" y="1628274"/>
            <a:ext cx="5827059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altLang="zh-CN" sz="1400" b="1" dirty="0">
                <a:latin typeface="Gill Sans MT" panose="020B0502020104020203" pitchFamily="34" charset="0"/>
              </a:rPr>
              <a:t>Gantt chart – the final schedule</a:t>
            </a:r>
            <a:endParaRPr lang="en-US" sz="1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4CBCE-7788-41A0-9507-7066EB3E7D8A}"/>
              </a:ext>
            </a:extLst>
          </p:cNvPr>
          <p:cNvSpPr txBox="1"/>
          <p:nvPr/>
        </p:nvSpPr>
        <p:spPr>
          <a:xfrm>
            <a:off x="8538724" y="3509849"/>
            <a:ext cx="290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Gill Sans MT" panose="020B0502020104020203" pitchFamily="34" charset="0"/>
              </a:rPr>
              <a:t>Medium-scale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4E8DB-C95C-4D09-B218-07EC97B4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2" y="2005750"/>
            <a:ext cx="8121421" cy="40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HK" altLang="zh-CN" dirty="0"/>
              <a:t>5. Case Study –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7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Validation – Another algorithm that can deal with the larger problem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19</a:t>
            </a:fld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6DB13-C0E6-43FC-9852-93B35A35C476}"/>
              </a:ext>
            </a:extLst>
          </p:cNvPr>
          <p:cNvSpPr txBox="1"/>
          <p:nvPr/>
        </p:nvSpPr>
        <p:spPr>
          <a:xfrm>
            <a:off x="224824" y="1628274"/>
            <a:ext cx="5827059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1" indent="-285750" defTabSz="914400">
              <a:lnSpc>
                <a:spcPct val="150000"/>
              </a:lnSpc>
              <a:spcBef>
                <a:spcPts val="500"/>
              </a:spcBef>
              <a:buClr>
                <a:srgbClr val="92D050"/>
              </a:buClr>
              <a:buFont typeface="Wingdings 2" panose="05020102010507070707" pitchFamily="18" charset="2"/>
              <a:buChar char=""/>
              <a:defRPr/>
            </a:pPr>
            <a:r>
              <a:rPr lang="en-HK" altLang="zh-CN" sz="1400" b="1" dirty="0">
                <a:latin typeface="Gill Sans MT" panose="020B0502020104020203" pitchFamily="34" charset="0"/>
              </a:rPr>
              <a:t>Gantt chart – the final schedule</a:t>
            </a:r>
            <a:endParaRPr lang="en-US" sz="1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4CBCE-7788-41A0-9507-7066EB3E7D8A}"/>
              </a:ext>
            </a:extLst>
          </p:cNvPr>
          <p:cNvSpPr txBox="1"/>
          <p:nvPr/>
        </p:nvSpPr>
        <p:spPr>
          <a:xfrm>
            <a:off x="8538724" y="3509849"/>
            <a:ext cx="290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Gill Sans MT" panose="020B0502020104020203" pitchFamily="34" charset="0"/>
              </a:rPr>
              <a:t>Large-scale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BA675-8A41-48B1-A87D-05BEB2E2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" y="1956956"/>
            <a:ext cx="8471124" cy="41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1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1. Production Scheduling in Hybrid Flow Shop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2</a:t>
            </a:fld>
            <a:r>
              <a:rPr lang="en-US" dirty="0"/>
              <a:t>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8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Some special settings in hybrid flow shops (HFS)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he number of processing stages is at least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each stage has </a:t>
            </a:r>
            <a:r>
              <a:rPr lang="en-US" dirty="0">
                <a:solidFill>
                  <a:srgbClr val="FF0000"/>
                </a:solidFill>
              </a:rPr>
              <a:t>at least one machine in parallel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at least one stage have more than one machines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all the jobs follow the same workflow </a:t>
            </a:r>
            <a:r>
              <a:rPr lang="en-US" dirty="0">
                <a:solidFill>
                  <a:srgbClr val="FF0000"/>
                </a:solidFill>
              </a:rPr>
              <a:t>(from stage 1 to stage P)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processing time of the same job </a:t>
            </a:r>
            <a:r>
              <a:rPr lang="en-US" dirty="0">
                <a:solidFill>
                  <a:srgbClr val="FF0000"/>
                </a:solidFill>
              </a:rPr>
              <a:t>differs</a:t>
            </a:r>
            <a:r>
              <a:rPr lang="en-US" dirty="0">
                <a:solidFill>
                  <a:schemeClr val="tx1"/>
                </a:solidFill>
              </a:rPr>
              <a:t> in different stages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8001D-5332-4D73-BEF5-6C7D5A51A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4" r="6121"/>
          <a:stretch/>
        </p:blipFill>
        <p:spPr>
          <a:xfrm>
            <a:off x="1447071" y="3429000"/>
            <a:ext cx="9297858" cy="269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187B6-EFF7-4AB2-A77B-CA73B0847C1D}"/>
              </a:ext>
            </a:extLst>
          </p:cNvPr>
          <p:cNvSpPr txBox="1"/>
          <p:nvPr/>
        </p:nvSpPr>
        <p:spPr>
          <a:xfrm>
            <a:off x="2513622" y="6391136"/>
            <a:ext cx="73181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Shen, Y., Zhang, X., &amp; Shi, L. (2022). Joint optimization of production and maintenance for a serial–parallel hybrid two-stage production system. </a:t>
            </a:r>
            <a:r>
              <a:rPr lang="en-US" sz="1100" b="1" i="1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Reliability Engineering &amp; System Safety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 </a:t>
            </a:r>
            <a:r>
              <a:rPr lang="en-US" sz="1100" b="1" i="1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226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108600.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69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2. Current Studies in Hybrid Flow Shop Production Scheduling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3</a:t>
            </a:fld>
            <a:r>
              <a:rPr lang="en-US" dirty="0"/>
              <a:t>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8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Real world scenarios with hybrid flow shops (HFS)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electronics manufacturing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paper &amp; textile industries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production of concrete </a:t>
            </a:r>
            <a:r>
              <a:rPr lang="en-US" dirty="0">
                <a:solidFill>
                  <a:srgbClr val="FF0000"/>
                </a:solidFill>
              </a:rPr>
              <a:t>(precast concrete, modular production)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Classification of hybrid flow shops (HFS)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/>
          </a:p>
          <a:p>
            <a:pPr marL="177800" lvl="1" indent="0">
              <a:lnSpc>
                <a:spcPct val="15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187B6-EFF7-4AB2-A77B-CA73B0847C1D}"/>
              </a:ext>
            </a:extLst>
          </p:cNvPr>
          <p:cNvSpPr txBox="1"/>
          <p:nvPr/>
        </p:nvSpPr>
        <p:spPr>
          <a:xfrm>
            <a:off x="2513622" y="6391136"/>
            <a:ext cx="73181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Ruiz, R., &amp; Vázquez-Rodríguez, J. A. (2010). The hybrid flow shop scheduling problem. European journal of operational research, 205(1), 1-18. (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Cited 990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)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D14551-84A2-48A8-9284-1A1AD1F66F63}"/>
                  </a:ext>
                </a:extLst>
              </p:cNvPr>
              <p:cNvSpPr txBox="1"/>
              <p:nvPr/>
            </p:nvSpPr>
            <p:spPr>
              <a:xfrm>
                <a:off x="2913184" y="3741614"/>
                <a:ext cx="80310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6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HK" sz="5400" b="1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D14551-84A2-48A8-9284-1A1AD1F6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184" y="3741614"/>
                <a:ext cx="80310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2436E-CD33-40CE-8109-48108705C073}"/>
                  </a:ext>
                </a:extLst>
              </p:cNvPr>
              <p:cNvSpPr txBox="1"/>
              <p:nvPr/>
            </p:nvSpPr>
            <p:spPr>
              <a:xfrm>
                <a:off x="5020168" y="3741614"/>
                <a:ext cx="809517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6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HK" sz="5400" b="1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2436E-CD33-40CE-8109-48108705C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68" y="3741614"/>
                <a:ext cx="80951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3B7F79-61D8-4EBE-93A2-B7570C4BCA0F}"/>
                  </a:ext>
                </a:extLst>
              </p:cNvPr>
              <p:cNvSpPr txBox="1"/>
              <p:nvPr/>
            </p:nvSpPr>
            <p:spPr>
              <a:xfrm>
                <a:off x="7151670" y="3651738"/>
                <a:ext cx="745397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6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HK" sz="5400" b="1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3B7F79-61D8-4EBE-93A2-B7570C4BC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670" y="3651738"/>
                <a:ext cx="745397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3225F-E47A-46B6-8DBB-A224726511CE}"/>
              </a:ext>
            </a:extLst>
          </p:cNvPr>
          <p:cNvCxnSpPr/>
          <p:nvPr/>
        </p:nvCxnSpPr>
        <p:spPr>
          <a:xfrm>
            <a:off x="4310185" y="3849077"/>
            <a:ext cx="0" cy="908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D22D3F-B8C9-4C56-8F7A-7880B8D277BF}"/>
              </a:ext>
            </a:extLst>
          </p:cNvPr>
          <p:cNvCxnSpPr/>
          <p:nvPr/>
        </p:nvCxnSpPr>
        <p:spPr>
          <a:xfrm>
            <a:off x="6490677" y="3835230"/>
            <a:ext cx="0" cy="908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4F3AD3-87D2-4070-977D-7ECF4F3E3D54}"/>
              </a:ext>
            </a:extLst>
          </p:cNvPr>
          <p:cNvSpPr txBox="1"/>
          <p:nvPr/>
        </p:nvSpPr>
        <p:spPr>
          <a:xfrm>
            <a:off x="1143384" y="5359078"/>
            <a:ext cx="2572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Layout of the system</a:t>
            </a:r>
            <a:endParaRPr lang="en-HK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19ED5-F460-4168-A85A-4705EA39444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2429837" y="4757277"/>
            <a:ext cx="884900" cy="601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AD69B-0081-4A9C-8411-A42AF2FD64D8}"/>
              </a:ext>
            </a:extLst>
          </p:cNvPr>
          <p:cNvSpPr txBox="1"/>
          <p:nvPr/>
        </p:nvSpPr>
        <p:spPr>
          <a:xfrm>
            <a:off x="4258191" y="5426873"/>
            <a:ext cx="247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Available settings</a:t>
            </a:r>
            <a:endParaRPr lang="en-HK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90ED23-9BED-4356-BA44-323015FBE889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5424927" y="4757277"/>
            <a:ext cx="72526" cy="669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7F3B2A-8391-4FD4-AA3D-AE70E4C0EE8F}"/>
              </a:ext>
            </a:extLst>
          </p:cNvPr>
          <p:cNvSpPr txBox="1"/>
          <p:nvPr/>
        </p:nvSpPr>
        <p:spPr>
          <a:xfrm>
            <a:off x="7345375" y="5480464"/>
            <a:ext cx="1263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Objective</a:t>
            </a:r>
            <a:endParaRPr lang="en-HK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D0327A-89F5-4643-8167-33442D30F08A}"/>
              </a:ext>
            </a:extLst>
          </p:cNvPr>
          <p:cNvCxnSpPr>
            <a:cxnSpLocks/>
            <a:stCxn id="30" idx="0"/>
            <a:endCxn id="11" idx="2"/>
          </p:cNvCxnSpPr>
          <p:nvPr/>
        </p:nvCxnSpPr>
        <p:spPr>
          <a:xfrm flipH="1" flipV="1">
            <a:off x="7524369" y="4667401"/>
            <a:ext cx="452642" cy="81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2. Current Studies in Hybrid Flow Shop Production Scheduling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4</a:t>
            </a:fld>
            <a:r>
              <a:rPr lang="en-US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32DFD1-E700-4892-8606-38DDE1855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8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Layout of the HFS (</a:t>
                </a:r>
                <a14:m>
                  <m:oMath xmlns:m="http://schemas.openxmlformats.org/officeDocument/2006/math">
                    <m:r>
                      <a:rPr lang="en-HK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HFI (identical parallel machines):  </a:t>
                </a:r>
                <a:r>
                  <a:rPr lang="en-US" dirty="0">
                    <a:solidFill>
                      <a:schemeClr val="tx1"/>
                    </a:solidFill>
                  </a:rPr>
                  <a:t>all machines are identical and therefore require the </a:t>
                </a:r>
                <a:r>
                  <a:rPr lang="en-US" dirty="0">
                    <a:solidFill>
                      <a:srgbClr val="FF0000"/>
                    </a:solidFill>
                  </a:rPr>
                  <a:t>same processing time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HFU (uniform parallel machines): </a:t>
                </a:r>
                <a:r>
                  <a:rPr lang="en-US" dirty="0">
                    <a:solidFill>
                      <a:schemeClr val="tx1"/>
                    </a:solidFill>
                  </a:rPr>
                  <a:t>machines have basically the same characteristics </a:t>
                </a:r>
                <a:r>
                  <a:rPr lang="en-US" dirty="0">
                    <a:solidFill>
                      <a:srgbClr val="FF0000"/>
                    </a:solidFill>
                  </a:rPr>
                  <a:t>but production speed differs </a:t>
                </a:r>
                <a:r>
                  <a:rPr lang="en-US" dirty="0">
                    <a:solidFill>
                      <a:schemeClr val="tx1"/>
                    </a:solidFill>
                  </a:rPr>
                  <a:t>by a given factor (</a:t>
                </a:r>
                <a:r>
                  <a:rPr lang="en-US" dirty="0">
                    <a:solidFill>
                      <a:srgbClr val="FF0000"/>
                    </a:solidFill>
                  </a:rPr>
                  <a:t>e.g., degradation leads to speed diversities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HFR (unrelated parallel machines): </a:t>
                </a:r>
                <a:r>
                  <a:rPr lang="en-US" dirty="0">
                    <a:solidFill>
                      <a:schemeClr val="tx1"/>
                    </a:solidFill>
                  </a:rPr>
                  <a:t>machines differ in terms of their properties and have </a:t>
                </a:r>
                <a:r>
                  <a:rPr lang="en-US" dirty="0">
                    <a:solidFill>
                      <a:srgbClr val="FF0000"/>
                    </a:solidFill>
                  </a:rPr>
                  <a:t>no relation </a:t>
                </a:r>
                <a:r>
                  <a:rPr lang="en-US" dirty="0">
                    <a:solidFill>
                      <a:schemeClr val="tx1"/>
                    </a:solidFill>
                  </a:rPr>
                  <a:t>to each other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DHF (distributed hybrid flow shop): </a:t>
                </a:r>
                <a:r>
                  <a:rPr lang="en-US" dirty="0">
                    <a:solidFill>
                      <a:schemeClr val="tx1"/>
                    </a:solidFill>
                  </a:rPr>
                  <a:t>considering different spatially </a:t>
                </a:r>
                <a:r>
                  <a:rPr lang="en-US" dirty="0">
                    <a:solidFill>
                      <a:srgbClr val="FF0000"/>
                    </a:solidFill>
                  </a:rPr>
                  <a:t>separated factories</a:t>
                </a:r>
                <a:r>
                  <a:rPr lang="en-US" dirty="0">
                    <a:solidFill>
                      <a:schemeClr val="tx1"/>
                    </a:solidFill>
                  </a:rPr>
                  <a:t>, and there is an HFS in each factory</a:t>
                </a:r>
              </a:p>
              <a:p>
                <a:pPr marL="177800" lvl="1" indent="0">
                  <a:lnSpc>
                    <a:spcPct val="150000"/>
                  </a:lnSpc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32DFD1-E700-4892-8606-38DDE1855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8" y="1253331"/>
                <a:ext cx="10515600" cy="4351338"/>
              </a:xfrm>
              <a:blipFill>
                <a:blip r:embed="rId3"/>
                <a:stretch>
                  <a:fillRect l="-348" r="-29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02F511C-73D5-4A0B-8C2A-D54095BA978F}"/>
              </a:ext>
            </a:extLst>
          </p:cNvPr>
          <p:cNvSpPr txBox="1"/>
          <p:nvPr/>
        </p:nvSpPr>
        <p:spPr>
          <a:xfrm>
            <a:off x="2161931" y="6407346"/>
            <a:ext cx="79394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Graham, R. L., Lawler, E. L.,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Lenstra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J. K., &amp; Kan, A. R. (1979). Optimization and approximation in deterministic sequencing and scheduling: a survey. In </a:t>
            </a:r>
            <a:r>
              <a:rPr lang="en-US" sz="1100" b="1" i="1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Annals of discrete mathematics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 (Vol. 5, pp. 287-326). Elsevier. </a:t>
            </a:r>
            <a:r>
              <a:rPr lang="en-HK" sz="1100" b="1" dirty="0">
                <a:solidFill>
                  <a:srgbClr val="222222"/>
                </a:solidFill>
                <a:latin typeface="Gill Sans MT" panose="020B0502020104020203" pitchFamily="34" charset="0"/>
              </a:rPr>
              <a:t>(</a:t>
            </a:r>
            <a:r>
              <a:rPr lang="en-HK" sz="1100" b="1" dirty="0">
                <a:solidFill>
                  <a:srgbClr val="FF0000"/>
                </a:solidFill>
                <a:latin typeface="Gill Sans MT" panose="020B0502020104020203" pitchFamily="34" charset="0"/>
              </a:rPr>
              <a:t>Cited 8910</a:t>
            </a:r>
            <a:r>
              <a:rPr lang="en-HK" sz="1100" b="1" dirty="0">
                <a:solidFill>
                  <a:srgbClr val="222222"/>
                </a:solidFill>
                <a:latin typeface="Gill Sans MT" panose="020B0502020104020203" pitchFamily="34" charset="0"/>
              </a:rPr>
              <a:t>)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EC56C-099B-4A47-B51F-077D3C3B3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8"/>
          <a:stretch/>
        </p:blipFill>
        <p:spPr>
          <a:xfrm>
            <a:off x="2883877" y="1645198"/>
            <a:ext cx="7708644" cy="4145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13DF46-DB91-4C2B-8158-343BE25D243C}"/>
              </a:ext>
            </a:extLst>
          </p:cNvPr>
          <p:cNvSpPr txBox="1"/>
          <p:nvPr/>
        </p:nvSpPr>
        <p:spPr>
          <a:xfrm>
            <a:off x="6408615" y="5851521"/>
            <a:ext cx="2526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Example of DHF</a:t>
            </a:r>
            <a:endParaRPr lang="en-HK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1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2. Current Studies in Hybrid Flow Shop Production Scheduling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5</a:t>
            </a:fld>
            <a:r>
              <a:rPr lang="en-US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32DFD1-E700-4892-8606-38DDE1855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8" y="1253331"/>
                <a:ext cx="10515600" cy="45298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Available settings of the HFS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)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setup times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variable speeds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stochastic influences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possibility of rejecting certain jobs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Objectives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b="1" dirty="0"/>
                  <a:t>)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completion times/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makespan</a:t>
                </a:r>
                <a:r>
                  <a:rPr lang="en-US" b="1" dirty="0">
                    <a:solidFill>
                      <a:schemeClr val="tx1"/>
                    </a:solidFill>
                  </a:rPr>
                  <a:t> (</a:t>
                </a:r>
                <a:r>
                  <a:rPr lang="en-US" b="1" dirty="0">
                    <a:solidFill>
                      <a:srgbClr val="FF0000"/>
                    </a:solidFill>
                  </a:rPr>
                  <a:t>77%</a:t>
                </a:r>
                <a:r>
                  <a:rPr lang="en-US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punctuality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environmental sustainability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monetary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others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32DFD1-E700-4892-8606-38DDE1855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8" y="1253331"/>
                <a:ext cx="10515600" cy="452984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02F511C-73D5-4A0B-8C2A-D54095BA978F}"/>
              </a:ext>
            </a:extLst>
          </p:cNvPr>
          <p:cNvSpPr txBox="1"/>
          <p:nvPr/>
        </p:nvSpPr>
        <p:spPr>
          <a:xfrm>
            <a:off x="2194015" y="6396335"/>
            <a:ext cx="7939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Neufeld, J. S., Schulz, S., &amp; </a:t>
            </a:r>
            <a:r>
              <a:rPr lang="en-US" sz="1200" b="1" dirty="0" err="1">
                <a:latin typeface="Gill Sans MT" panose="020B0502020104020203" pitchFamily="34" charset="0"/>
              </a:rPr>
              <a:t>Buscher</a:t>
            </a:r>
            <a:r>
              <a:rPr lang="en-US" sz="1200" b="1" dirty="0">
                <a:latin typeface="Gill Sans MT" panose="020B0502020104020203" pitchFamily="34" charset="0"/>
              </a:rPr>
              <a:t>, U. (2023). A systematic review of multi-objective hybrid flow shop scheduling. European Journal of Operational Research, 309(1), 1-23.</a:t>
            </a:r>
            <a:endParaRPr lang="en-HK" sz="900" b="1" dirty="0">
              <a:latin typeface="Gill Sans MT" panose="020B05020201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A58CE-6EE1-40C2-B96E-F10CBA158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0" y="1253331"/>
            <a:ext cx="6866511" cy="48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3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2. Current Studies in Hybrid Flow Shop Production Scheduling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6</a:t>
            </a:fld>
            <a:r>
              <a:rPr lang="en-US" dirty="0"/>
              <a:t>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8" y="1253331"/>
            <a:ext cx="10515600" cy="45298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Some statistics for hybrid flow shop scheduling</a:t>
            </a:r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F511C-73D5-4A0B-8C2A-D54095BA978F}"/>
              </a:ext>
            </a:extLst>
          </p:cNvPr>
          <p:cNvSpPr txBox="1"/>
          <p:nvPr/>
        </p:nvSpPr>
        <p:spPr>
          <a:xfrm>
            <a:off x="2194015" y="6396335"/>
            <a:ext cx="7939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Neufeld, J. S., Schulz, S., &amp; </a:t>
            </a:r>
            <a:r>
              <a:rPr lang="en-US" sz="1200" b="1" dirty="0" err="1">
                <a:latin typeface="Gill Sans MT" panose="020B0502020104020203" pitchFamily="34" charset="0"/>
              </a:rPr>
              <a:t>Buscher</a:t>
            </a:r>
            <a:r>
              <a:rPr lang="en-US" sz="1200" b="1" dirty="0">
                <a:latin typeface="Gill Sans MT" panose="020B0502020104020203" pitchFamily="34" charset="0"/>
              </a:rPr>
              <a:t>, U. (2023). A systematic review of multi-objective hybrid flow shop scheduling. European Journal of Operational Research, 309(1), 1-23.</a:t>
            </a:r>
            <a:endParaRPr lang="en-HK" sz="900" b="1" dirty="0">
              <a:latin typeface="Gill Sans MT" panose="020B05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608EE-6DBD-43E8-A3D3-C4939C6E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05" y="1822362"/>
            <a:ext cx="9673389" cy="42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6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2. Current Studies in Hybrid Flow Shop Production Scheduling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7</a:t>
            </a:fld>
            <a:r>
              <a:rPr lang="en-US" dirty="0"/>
              <a:t>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8" y="1253331"/>
            <a:ext cx="10515600" cy="45298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Some statistics for hybrid flow shop scheduling</a:t>
            </a:r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F511C-73D5-4A0B-8C2A-D54095BA978F}"/>
              </a:ext>
            </a:extLst>
          </p:cNvPr>
          <p:cNvSpPr txBox="1"/>
          <p:nvPr/>
        </p:nvSpPr>
        <p:spPr>
          <a:xfrm>
            <a:off x="2194015" y="6396335"/>
            <a:ext cx="7939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Neufeld, J. S., Schulz, S., &amp; </a:t>
            </a:r>
            <a:r>
              <a:rPr lang="en-US" sz="1200" b="1" dirty="0" err="1">
                <a:latin typeface="Gill Sans MT" panose="020B0502020104020203" pitchFamily="34" charset="0"/>
              </a:rPr>
              <a:t>Buscher</a:t>
            </a:r>
            <a:r>
              <a:rPr lang="en-US" sz="1200" b="1" dirty="0">
                <a:latin typeface="Gill Sans MT" panose="020B0502020104020203" pitchFamily="34" charset="0"/>
              </a:rPr>
              <a:t>, U. (2023). A systematic review of multi-objective hybrid flow shop scheduling. European Journal of Operational Research, 309(1), 1-23.</a:t>
            </a:r>
            <a:endParaRPr lang="en-HK" sz="900" b="1" dirty="0"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2A644-3B62-4A6C-81B2-C405D334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12" y="1920770"/>
            <a:ext cx="9532043" cy="40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en-HK" dirty="0"/>
              <a:t>Model Formulations and Solutions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6273-65E4-1E4D-E8DD-65164C4E8F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906" y="1203158"/>
                <a:ext cx="11886187" cy="31647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Four types of MIP formulation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Sequence-based models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based on predecessor and successor relations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where the decision is made using binary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if job </a:t>
                </a:r>
                <a14:m>
                  <m:oMath xmlns:m="http://schemas.openxmlformats.org/officeDocument/2006/math">
                    <m:r>
                      <a:rPr lang="en-HK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is processed after job </a:t>
                </a:r>
                <a14:m>
                  <m:oMath xmlns:m="http://schemas.openxmlformats.org/officeDocument/2006/math">
                    <m:r>
                      <a:rPr lang="en-HK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2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Position-based formulations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based on the permutation of jobs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where the decision is made using binary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if job </a:t>
                </a:r>
                <a14:m>
                  <m:oMath xmlns:m="http://schemas.openxmlformats.org/officeDocument/2006/math">
                    <m:r>
                      <a:rPr lang="en-HK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is processed </a:t>
                </a:r>
                <a:r>
                  <a:rPr lang="en-HK" sz="1200" dirty="0">
                    <a:solidFill>
                      <a:srgbClr val="FF0000"/>
                    </a:solidFill>
                  </a:rPr>
                  <a:t>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HK" sz="1200" dirty="0">
                    <a:solidFill>
                      <a:srgbClr val="FF0000"/>
                    </a:solidFill>
                  </a:rPr>
                  <a:t> position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Time-indexed variables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based on the time-line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where the decision is made using binary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if job </a:t>
                </a:r>
                <a14:m>
                  <m:oMath xmlns:m="http://schemas.openxmlformats.org/officeDocument/2006/math">
                    <m:r>
                      <a:rPr lang="en-HK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is processed </a:t>
                </a:r>
                <a:r>
                  <a:rPr lang="en-HK" sz="1200" dirty="0">
                    <a:solidFill>
                      <a:srgbClr val="FF0000"/>
                    </a:solidFill>
                  </a:rPr>
                  <a:t>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HK" sz="1200" dirty="0">
                    <a:solidFill>
                      <a:srgbClr val="FF0000"/>
                    </a:solidFill>
                  </a:rPr>
                  <a:t> time unit </a:t>
                </a: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H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6273-65E4-1E4D-E8DD-65164C4E8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906" y="1203158"/>
                <a:ext cx="11886187" cy="3164739"/>
              </a:xfrm>
              <a:blipFill>
                <a:blip r:embed="rId3"/>
                <a:stretch>
                  <a:fillRect l="-25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8</a:t>
            </a:fld>
            <a:r>
              <a:rPr lang="en-US" dirty="0"/>
              <a:t>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FD44E-E407-4A48-ACF9-2CA3BF948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36" y="3940889"/>
            <a:ext cx="6456948" cy="2271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B976BB-625D-4169-BA1F-17094F8BE073}"/>
              </a:ext>
            </a:extLst>
          </p:cNvPr>
          <p:cNvSpPr/>
          <p:nvPr/>
        </p:nvSpPr>
        <p:spPr>
          <a:xfrm>
            <a:off x="2229853" y="3970421"/>
            <a:ext cx="2815389" cy="729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9E195-DEB0-45CE-A717-ED067A0DBB82}"/>
              </a:ext>
            </a:extLst>
          </p:cNvPr>
          <p:cNvSpPr txBox="1"/>
          <p:nvPr/>
        </p:nvSpPr>
        <p:spPr>
          <a:xfrm>
            <a:off x="5271" y="4115797"/>
            <a:ext cx="2156660" cy="41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Less considered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7F74FE-F459-4F65-9BDE-E5BC8E01038F}"/>
              </a:ext>
            </a:extLst>
          </p:cNvPr>
          <p:cNvCxnSpPr>
            <a:cxnSpLocks/>
          </p:cNvCxnSpPr>
          <p:nvPr/>
        </p:nvCxnSpPr>
        <p:spPr>
          <a:xfrm flipH="1" flipV="1">
            <a:off x="8450179" y="4804611"/>
            <a:ext cx="28074" cy="89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2F599-F917-4B10-9F52-003C10AAC5AC}"/>
              </a:ext>
            </a:extLst>
          </p:cNvPr>
          <p:cNvSpPr txBox="1"/>
          <p:nvPr/>
        </p:nvSpPr>
        <p:spPr>
          <a:xfrm>
            <a:off x="8102523" y="5164939"/>
            <a:ext cx="2617613" cy="41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Complexity increase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FB00AC-D628-4534-BAF1-DCEE493A9CD9}"/>
              </a:ext>
            </a:extLst>
          </p:cNvPr>
          <p:cNvSpPr txBox="1"/>
          <p:nvPr/>
        </p:nvSpPr>
        <p:spPr>
          <a:xfrm>
            <a:off x="2194015" y="6396335"/>
            <a:ext cx="7939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Neufeld, J. S., Schulz, S., &amp; </a:t>
            </a:r>
            <a:r>
              <a:rPr lang="en-US" sz="1200" b="1" dirty="0" err="1">
                <a:latin typeface="Gill Sans MT" panose="020B0502020104020203" pitchFamily="34" charset="0"/>
              </a:rPr>
              <a:t>Buscher</a:t>
            </a:r>
            <a:r>
              <a:rPr lang="en-US" sz="1200" b="1" dirty="0">
                <a:latin typeface="Gill Sans MT" panose="020B0502020104020203" pitchFamily="34" charset="0"/>
              </a:rPr>
              <a:t>, U. (2023). A systematic review of multi-objective hybrid flow shop scheduling. European Journal of Operational Research, 309(1), 1-23.</a:t>
            </a:r>
            <a:endParaRPr lang="en-HK" sz="9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7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5C58-D064-ACD1-C083-25512C4C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194-BBB4-A49B-5E61-1D1A83A8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2" y="520861"/>
            <a:ext cx="8950449" cy="44369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en-HK" dirty="0"/>
              <a:t>Model Formulations and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6273-65E4-1E4D-E8DD-65164C4E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75" y="1203158"/>
            <a:ext cx="11289126" cy="4026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Solution representations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 choice of a solution representation and, thereby, the encoding and decoding of a solution is critical for the performance of a metaheuristic algorithm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Four solution representations methods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P1:</a:t>
            </a:r>
            <a:r>
              <a:rPr lang="en-US" dirty="0">
                <a:solidFill>
                  <a:schemeClr val="tx1"/>
                </a:solidFill>
              </a:rPr>
              <a:t> job sequences and machine assignments are defined for each stage explicitly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P2:</a:t>
            </a:r>
            <a:r>
              <a:rPr lang="en-US" dirty="0">
                <a:solidFill>
                  <a:schemeClr val="tx1"/>
                </a:solidFill>
              </a:rPr>
              <a:t> all job sequences are defined for each stage individually but the machine assignment follows a given rule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P3:</a:t>
            </a:r>
            <a:r>
              <a:rPr lang="en-US" dirty="0">
                <a:solidFill>
                  <a:schemeClr val="tx1"/>
                </a:solidFill>
              </a:rPr>
              <a:t> machine assignment is defined for each stage, while the job sequence is encoded only for the first stage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P4:</a:t>
            </a:r>
            <a:r>
              <a:rPr lang="en-US" dirty="0">
                <a:solidFill>
                  <a:schemeClr val="tx1"/>
                </a:solidFill>
              </a:rPr>
              <a:t> only the job sequence in the first stage is encoded.</a:t>
            </a:r>
          </a:p>
          <a:p>
            <a:pPr lvl="1">
              <a:lnSpc>
                <a:spcPct val="150000"/>
              </a:lnSpc>
            </a:pPr>
            <a:endParaRPr lang="en-US" altLang="zh-CN" b="1" dirty="0">
              <a:solidFill>
                <a:schemeClr val="tx1"/>
              </a:solidFill>
            </a:endParaRPr>
          </a:p>
          <a:p>
            <a:pPr marL="177800" lvl="1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0308-D6F4-CB70-6951-625698F9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44566901-C02D-458B-B5A3-E7A112F2E7D3}" type="slidenum">
              <a:rPr lang="en-US" smtClean="0"/>
              <a:pPr/>
              <a:t>9</a:t>
            </a:fld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3CBB6-7717-4235-B523-D1995A2FB7AD}"/>
              </a:ext>
            </a:extLst>
          </p:cNvPr>
          <p:cNvSpPr txBox="1"/>
          <p:nvPr/>
        </p:nvSpPr>
        <p:spPr>
          <a:xfrm>
            <a:off x="2161931" y="6407346"/>
            <a:ext cx="79394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Fernandez-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Viagas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V., Perez-Gonzalez, P., &amp;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Framinan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, J. M. (2019). Efficiency of the solution representations for the hybrid flow shop scheduling problem with </a:t>
            </a:r>
            <a:r>
              <a:rPr lang="en-US" sz="1100" b="1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makespan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objective. Computers &amp; Operations Research, 109, 77-88.</a:t>
            </a:r>
            <a:endParaRPr lang="en-HK" sz="1100" b="1" dirty="0"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F1451-8751-4BC7-8A52-A46E8892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22" y="4267629"/>
            <a:ext cx="3259556" cy="20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g data for CWM_presentation for HKIE.pptx" id="{2D247703-A8D8-4BAE-9850-039E1C1A5942}" vid="{75C007E1-4964-4EC5-A112-B172BC5B5F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9D87D3BBF654C90F9479ED28F2AB4" ma:contentTypeVersion="15" ma:contentTypeDescription="Create a new document." ma:contentTypeScope="" ma:versionID="9b6a304c4062db6ef30ef777dd6bd66f">
  <xsd:schema xmlns:xsd="http://www.w3.org/2001/XMLSchema" xmlns:xs="http://www.w3.org/2001/XMLSchema" xmlns:p="http://schemas.microsoft.com/office/2006/metadata/properties" xmlns:ns3="d19646da-2da8-4853-ae57-c32549e0e11a" xmlns:ns4="ae65e697-d425-4c9b-b966-0ea0265059e3" targetNamespace="http://schemas.microsoft.com/office/2006/metadata/properties" ma:root="true" ma:fieldsID="aaaa96ed985611efa24b21184c293637" ns3:_="" ns4:_="">
    <xsd:import namespace="d19646da-2da8-4853-ae57-c32549e0e11a"/>
    <xsd:import namespace="ae65e697-d425-4c9b-b966-0ea0265059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646da-2da8-4853-ae57-c32549e0e1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MediaServiceLocation" ma:internalName="MediaServiceLocatio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65e697-d425-4c9b-b966-0ea0265059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9646da-2da8-4853-ae57-c32549e0e11a" xsi:nil="true"/>
  </documentManagement>
</p:properties>
</file>

<file path=customXml/itemProps1.xml><?xml version="1.0" encoding="utf-8"?>
<ds:datastoreItem xmlns:ds="http://schemas.openxmlformats.org/officeDocument/2006/customXml" ds:itemID="{226E82D0-B6CE-4D33-A8B5-32A263390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646da-2da8-4853-ae57-c32549e0e11a"/>
    <ds:schemaRef ds:uri="ae65e697-d425-4c9b-b966-0ea0265059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E56A4F-F56D-4151-B1BF-8D83A2782D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20937-5488-4C75-8135-A24F9C45FBC9}">
  <ds:schemaRefs>
    <ds:schemaRef ds:uri="http://purl.org/dc/terms/"/>
    <ds:schemaRef ds:uri="http://schemas.openxmlformats.org/package/2006/metadata/core-properties"/>
    <ds:schemaRef ds:uri="d19646da-2da8-4853-ae57-c32549e0e11a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e65e697-d425-4c9b-b966-0ea0265059e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big data for CWM_presentation for HKIE</Template>
  <TotalTime>39029</TotalTime>
  <Words>2349</Words>
  <Application>Microsoft Office PowerPoint</Application>
  <PresentationFormat>Widescreen</PresentationFormat>
  <Paragraphs>243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Rdg Vesta</vt:lpstr>
      <vt:lpstr>Arial</vt:lpstr>
      <vt:lpstr>Calibri</vt:lpstr>
      <vt:lpstr>Cambria Math</vt:lpstr>
      <vt:lpstr>Gill Sans MT</vt:lpstr>
      <vt:lpstr>Times New Roman</vt:lpstr>
      <vt:lpstr>Wingdings</vt:lpstr>
      <vt:lpstr>Wingdings 2</vt:lpstr>
      <vt:lpstr>Office Theme</vt:lpstr>
      <vt:lpstr>1. Production Scheduling in Hybrid Flow Shop </vt:lpstr>
      <vt:lpstr>1. Production Scheduling in Hybrid Flow Shop </vt:lpstr>
      <vt:lpstr>2. Current Studies in Hybrid Flow Shop Production Scheduling </vt:lpstr>
      <vt:lpstr>2. Current Studies in Hybrid Flow Shop Production Scheduling </vt:lpstr>
      <vt:lpstr>2. Current Studies in Hybrid Flow Shop Production Scheduling </vt:lpstr>
      <vt:lpstr>2. Current Studies in Hybrid Flow Shop Production Scheduling </vt:lpstr>
      <vt:lpstr>2. Current Studies in Hybrid Flow Shop Production Scheduling </vt:lpstr>
      <vt:lpstr>3. Model Formulations and Solutions</vt:lpstr>
      <vt:lpstr>3. Model Formulations and Solutions</vt:lpstr>
      <vt:lpstr>3. Model Formulations and Solutions</vt:lpstr>
      <vt:lpstr>3. Model Formulations and Solutions</vt:lpstr>
      <vt:lpstr>3. Model Formulations and Solutions</vt:lpstr>
      <vt:lpstr>4. Reinforcement Learning for HFS Production Scheduling</vt:lpstr>
      <vt:lpstr>4. Reinforcement Learning for HFS Production Scheduling</vt:lpstr>
      <vt:lpstr>4. Reinforcement Learning for HFS Production Scheduling</vt:lpstr>
      <vt:lpstr>5. Project 2 – Case Study</vt:lpstr>
      <vt:lpstr>5. Case Study – Solution</vt:lpstr>
      <vt:lpstr>5. Case Study – Solution</vt:lpstr>
      <vt:lpstr>5. Case Study –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waste management research revisited: a big data approach</dc:title>
  <dc:creator>Wang Jing(jingww)</dc:creator>
  <cp:lastModifiedBy>nianmin.zhang@connect.hku.hk</cp:lastModifiedBy>
  <cp:revision>1179</cp:revision>
  <cp:lastPrinted>2021-12-09T11:54:25Z</cp:lastPrinted>
  <dcterms:created xsi:type="dcterms:W3CDTF">2018-08-31T03:26:23Z</dcterms:created>
  <dcterms:modified xsi:type="dcterms:W3CDTF">2024-09-25T06:23:47Z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0x0101000189D87D3BBF654C90F9479ED28F2AB4</vt:lpwstr>
  </property>
</Properties>
</file>